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4" r:id="rId1"/>
  </p:sldMasterIdLst>
  <p:notesMasterIdLst>
    <p:notesMasterId r:id="rId16"/>
  </p:notesMasterIdLst>
  <p:handoutMasterIdLst>
    <p:handoutMasterId r:id="rId17"/>
  </p:handoutMasterIdLst>
  <p:sldIdLst>
    <p:sldId id="428" r:id="rId2"/>
    <p:sldId id="2079" r:id="rId3"/>
    <p:sldId id="2080" r:id="rId4"/>
    <p:sldId id="2081" r:id="rId5"/>
    <p:sldId id="2082" r:id="rId6"/>
    <p:sldId id="2084" r:id="rId7"/>
    <p:sldId id="2085" r:id="rId8"/>
    <p:sldId id="2086" r:id="rId9"/>
    <p:sldId id="2089" r:id="rId10"/>
    <p:sldId id="2090" r:id="rId11"/>
    <p:sldId id="2091" r:id="rId12"/>
    <p:sldId id="2092" r:id="rId13"/>
    <p:sldId id="2093" r:id="rId14"/>
    <p:sldId id="2076" r:id="rId15"/>
  </p:sldIdLst>
  <p:sldSz cx="12192000" cy="6858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종범" initials="김종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9E9"/>
    <a:srgbClr val="2D93EF"/>
    <a:srgbClr val="FFFF81"/>
    <a:srgbClr val="FFFFFF"/>
    <a:srgbClr val="FFC000"/>
    <a:srgbClr val="2B1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89" autoAdjust="0"/>
    <p:restoredTop sz="96353" autoAdjust="0"/>
  </p:normalViewPr>
  <p:slideViewPr>
    <p:cSldViewPr snapToGrid="0">
      <p:cViewPr varScale="1">
        <p:scale>
          <a:sx n="78" d="100"/>
          <a:sy n="78" d="100"/>
        </p:scale>
        <p:origin x="132" y="1908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7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AFD718D-8ECF-4001-8D66-148627A41037}" type="datetime1">
              <a:rPr lang="en-US"/>
              <a:pPr lvl="0">
                <a:defRPr/>
              </a:pPr>
              <a:t>4/12/2022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7D27BD8-3514-4BD3-8099-69F20168A6D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E10D6D6-E3D7-4017-AB76-E8D5DD0215B8}" type="datetime1">
              <a:rPr lang="en-US"/>
              <a:pPr lvl="0">
                <a:defRPr/>
              </a:pPr>
              <a:t>4/12/2022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473708C-C8DD-4705-B5E3-01F25A36E2E1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밤하늘이(가) 표시된 사진&#10;&#10;자동 생성된 설명">
            <a:extLst>
              <a:ext uri="{FF2B5EF4-FFF2-40B4-BE49-F238E27FC236}">
                <a16:creationId xmlns:a16="http://schemas.microsoft.com/office/drawing/2014/main" id="{1EC3F1D5-688E-EC4A-983D-A83B7AB231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11500"/>
                    </a14:imgEffect>
                    <a14:imgEffect>
                      <a14:saturation sat="50000"/>
                    </a14:imgEffect>
                    <a14:imgEffect>
                      <a14:brightnessContrast bright="62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969" y="1106510"/>
            <a:ext cx="10475908" cy="204935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>
                <a:latin typeface="+mn-lt"/>
                <a:cs typeface="AngsanaUPC" panose="020B0502040204020203" pitchFamily="18" charset="-34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969" y="3211836"/>
            <a:ext cx="10475907" cy="177580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latin typeface="+mn-lt"/>
                <a:cs typeface="AngsanaUPC" panose="020B0502040204020203" pitchFamily="18" charset="-34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9C1BC5-BA70-AF4B-8079-933E19CB3A9C}"/>
              </a:ext>
            </a:extLst>
          </p:cNvPr>
          <p:cNvGrpSpPr/>
          <p:nvPr userDrawn="1"/>
        </p:nvGrpSpPr>
        <p:grpSpPr>
          <a:xfrm>
            <a:off x="9563100" y="25401"/>
            <a:ext cx="2590800" cy="368300"/>
            <a:chOff x="7770326" y="38448"/>
            <a:chExt cx="4358174" cy="5065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B08833-AFFD-644B-B7EA-556C63DFD0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7770326" y="139430"/>
              <a:ext cx="2695244" cy="40559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E36A0EF-B7EE-4A4D-B9F0-55BE40E612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578331" y="38448"/>
              <a:ext cx="1550169" cy="467511"/>
            </a:xfrm>
            <a:prstGeom prst="rect">
              <a:avLst/>
            </a:prstGeom>
          </p:spPr>
        </p:pic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20599962-1889-534B-B839-D033D02482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15600" y="164831"/>
              <a:ext cx="0" cy="379228"/>
            </a:xfrm>
            <a:prstGeom prst="line">
              <a:avLst/>
            </a:prstGeom>
            <a:ln w="19050">
              <a:solidFill>
                <a:schemeClr val="bg2">
                  <a:alpha val="68941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78F4C-DF99-A04D-AE80-58DF1757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1169F-4089-7A46-BA3B-FB99F1A2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67C89-1751-F940-871E-6041BA22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F3C96-F3E3-4048-A031-4E632C4D8231}" type="slidenum">
              <a:rPr lang="en-US" smtClean="0"/>
              <a:pPr/>
              <a:t>‹#›</a:t>
            </a:fld>
            <a:r>
              <a:rPr lang="en-US"/>
              <a:t>/33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8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어두운, 밤하늘이(가) 표시된 사진&#10;&#10;자동 생성된 설명">
            <a:extLst>
              <a:ext uri="{FF2B5EF4-FFF2-40B4-BE49-F238E27FC236}">
                <a16:creationId xmlns:a16="http://schemas.microsoft.com/office/drawing/2014/main" id="{5E0F8595-DCD9-EC4E-8712-5BE74DED0C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10215"/>
                    </a14:imgEffect>
                    <a14:imgEffect>
                      <a14:saturation sat="70000"/>
                    </a14:imgEffect>
                    <a14:imgEffect>
                      <a14:brightnessContrast bright="62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87" y="190998"/>
            <a:ext cx="11440887" cy="85000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1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86" y="1356852"/>
            <a:ext cx="11440887" cy="496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i="1">
                <a:solidFill>
                  <a:schemeClr val="accent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B58559-9C93-484B-ADFF-F6BBFC6B19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6974" y="6482253"/>
            <a:ext cx="772817" cy="2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7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어두운, 밤하늘이(가) 표시된 사진&#10;&#10;자동 생성된 설명">
            <a:extLst>
              <a:ext uri="{FF2B5EF4-FFF2-40B4-BE49-F238E27FC236}">
                <a16:creationId xmlns:a16="http://schemas.microsoft.com/office/drawing/2014/main" id="{3EF1CAE2-2F49-2A47-8AD1-00A5DD238D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colorTemperature colorTemp="10215"/>
                    </a14:imgEffect>
                    <a14:imgEffect>
                      <a14:saturation sat="70000"/>
                    </a14:imgEffect>
                    <a14:imgEffect>
                      <a14:brightnessContrast bright="62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" y="128221"/>
            <a:ext cx="11440887" cy="850005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97" y="1321951"/>
            <a:ext cx="11440887" cy="4652529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701" y="6356351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8265" y="6439480"/>
            <a:ext cx="2882740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13363" y="6436593"/>
            <a:ext cx="1597431" cy="365125"/>
          </a:xfrm>
        </p:spPr>
        <p:txBody>
          <a:bodyPr/>
          <a:lstStyle>
            <a:lvl1pPr algn="l">
              <a:defRPr sz="900"/>
            </a:lvl1pPr>
          </a:lstStyle>
          <a:p>
            <a:fld id="{D1BF3C96-F3E3-4048-A031-4E632C4D82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09597" y="849635"/>
            <a:ext cx="11440887" cy="405265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022E32-253B-4F4E-AB9B-BCE7133C62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6974" y="6482253"/>
            <a:ext cx="772817" cy="2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7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F3C96-F3E3-4048-A031-4E632C4D8231}" type="slidenum">
              <a:rPr lang="en-US" smtClean="0"/>
              <a:pPr/>
              <a:t>‹#›</a:t>
            </a:fld>
            <a:r>
              <a:rPr lang="en-US"/>
              <a:t>/33</a:t>
            </a:r>
            <a:endParaRPr lang="en-US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9D6920B-8BE7-7D4A-AB5A-797B660B4F7C}"/>
              </a:ext>
            </a:extLst>
          </p:cNvPr>
          <p:cNvSpPr txBox="1">
            <a:spLocks/>
          </p:cNvSpPr>
          <p:nvPr userDrawn="1"/>
        </p:nvSpPr>
        <p:spPr>
          <a:xfrm>
            <a:off x="165376" y="6486147"/>
            <a:ext cx="624847" cy="20213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800" b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 baseline="-250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fld id="{7DCBF172-0270-4743-8981-937FD20F77D4}" type="slidenum">
              <a:rPr lang="ko-KR" altLang="en-US" sz="1400" b="0" i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pPr algn="ctr"/>
              <a:t>‹#›</a:t>
            </a:fld>
            <a:r>
              <a:rPr lang="en-US" altLang="ko-KR" sz="1400" b="0" i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255158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8" r:id="rId2"/>
    <p:sldLayoutId id="2147483723" r:id="rId3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569E84E-B26D-471C-AC5B-317CF6973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798" y="1409459"/>
            <a:ext cx="11010405" cy="204935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MLP 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예제 및 실습 과정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6A94045E-2757-4782-8B66-5467BB8CC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17" y="3568096"/>
            <a:ext cx="11010404" cy="2567233"/>
          </a:xfrm>
        </p:spPr>
        <p:txBody>
          <a:bodyPr anchor="t">
            <a:normAutofit/>
          </a:bodyPr>
          <a:lstStyle/>
          <a:p>
            <a:pPr algn="ctr"/>
            <a:endParaRPr lang="en-US" altLang="ko-KR" sz="2800" dirty="0">
              <a:ea typeface="HGPGothicE" panose="020B0900000000000000" pitchFamily="34" charset="-128"/>
              <a:cs typeface="Iskoola Pota" panose="020B0604020202020204" pitchFamily="34" charset="0"/>
            </a:endParaRPr>
          </a:p>
          <a:p>
            <a:pPr algn="ctr"/>
            <a:r>
              <a:rPr lang="en-US" altLang="ko-KR" sz="2800" dirty="0">
                <a:ea typeface="HGPGothicE" panose="020B0900000000000000" pitchFamily="34" charset="-128"/>
                <a:cs typeface="Iskoola Pota" panose="020B0604020202020204" pitchFamily="34" charset="0"/>
              </a:rPr>
              <a:t>[</a:t>
            </a:r>
            <a:r>
              <a:rPr lang="ko-KR" altLang="en-US" sz="2800" u="sng" dirty="0">
                <a:ea typeface="HGPGothicE" panose="020B0900000000000000" pitchFamily="34" charset="-128"/>
                <a:cs typeface="Iskoola Pota" panose="020B0604020202020204" pitchFamily="34" charset="0"/>
              </a:rPr>
              <a:t>윤상현</a:t>
            </a:r>
            <a:r>
              <a:rPr lang="en-US" altLang="ko-KR" sz="2800" dirty="0">
                <a:ea typeface="HGPGothicE" panose="020B0900000000000000" pitchFamily="34" charset="-128"/>
                <a:cs typeface="Iskoola Pota" panose="020B0604020202020204" pitchFamily="34" charset="0"/>
              </a:rPr>
              <a:t>]</a:t>
            </a:r>
          </a:p>
          <a:p>
            <a:pPr algn="ctr"/>
            <a:endParaRPr lang="en-US" altLang="ko-KR" sz="2800" b="1" dirty="0">
              <a:ea typeface="HGPGothicE" panose="020B0900000000000000" pitchFamily="34" charset="-128"/>
              <a:cs typeface="Iskoola Pota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B904C8-E9AD-394A-BDC1-9CD832FB00DD}"/>
              </a:ext>
            </a:extLst>
          </p:cNvPr>
          <p:cNvSpPr txBox="1">
            <a:spLocks/>
          </p:cNvSpPr>
          <p:nvPr/>
        </p:nvSpPr>
        <p:spPr>
          <a:xfrm>
            <a:off x="9093200" y="6400801"/>
            <a:ext cx="3009900" cy="266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ngsanaUPC" panose="020B0502040204020203" pitchFamily="18" charset="-34"/>
              </a:defRPr>
            </a:lvl1pPr>
            <a:lvl2pPr marL="45718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2022.04.12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F4B59D2-EFAC-6B47-A051-15B21171963D}"/>
              </a:ext>
            </a:extLst>
          </p:cNvPr>
          <p:cNvSpPr txBox="1">
            <a:spLocks/>
          </p:cNvSpPr>
          <p:nvPr/>
        </p:nvSpPr>
        <p:spPr>
          <a:xfrm>
            <a:off x="4170219" y="6447808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45718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ore-KR" altLang="en-US" sz="1400" dirty="0">
                <a:solidFill>
                  <a:schemeClr val="bg2">
                    <a:lumMod val="50000"/>
                  </a:schemeClr>
                </a:solidFill>
              </a:rPr>
              <a:t>생능출판</a:t>
            </a:r>
            <a:r>
              <a:rPr lang="en-US" altLang="ko-Kore-KR" sz="14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</a:rPr>
              <a:t>천인국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저 </a:t>
            </a:r>
            <a:r>
              <a:rPr lang="ko-Kore-KR" altLang="en-US" sz="1400" dirty="0">
                <a:solidFill>
                  <a:schemeClr val="bg2">
                    <a:lumMod val="50000"/>
                  </a:schemeClr>
                </a:solidFill>
              </a:rPr>
              <a:t>「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</a:rPr>
              <a:t>딥러닝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EXPRESS</a:t>
            </a:r>
            <a:r>
              <a:rPr lang="ko-Kore-KR" altLang="en-US" sz="1400" dirty="0">
                <a:solidFill>
                  <a:schemeClr val="bg2">
                    <a:lumMod val="50000"/>
                  </a:schemeClr>
                </a:solidFill>
              </a:rPr>
              <a:t> 」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05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97C4B-1E05-4028-A14C-AF69440C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Heart Disease Data</a:t>
            </a:r>
            <a:endParaRPr lang="ko-KR" altLang="en-US" dirty="0"/>
          </a:p>
        </p:txBody>
      </p:sp>
      <p:sp>
        <p:nvSpPr>
          <p:cNvPr id="5" name="부제목 3">
            <a:extLst>
              <a:ext uri="{FF2B5EF4-FFF2-40B4-BE49-F238E27FC236}">
                <a16:creationId xmlns:a16="http://schemas.microsoft.com/office/drawing/2014/main" id="{9E75802E-BAA3-48F4-8D9E-5123FCCD915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ko-KR" altLang="en-US" sz="2200" i="0" dirty="0">
                <a:solidFill>
                  <a:schemeClr val="bg1"/>
                </a:solidFill>
              </a:rPr>
              <a:t>데이터 </a:t>
            </a:r>
            <a:r>
              <a:rPr lang="ko-KR" altLang="en-US" sz="2200" i="0" dirty="0" err="1">
                <a:solidFill>
                  <a:schemeClr val="bg1"/>
                </a:solidFill>
              </a:rPr>
              <a:t>전처리</a:t>
            </a:r>
            <a:endParaRPr lang="en-US" altLang="ko-KR" sz="2200" i="0" dirty="0">
              <a:solidFill>
                <a:schemeClr val="bg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C057223-51BD-4597-94C4-E2120882FFBB}"/>
              </a:ext>
            </a:extLst>
          </p:cNvPr>
          <p:cNvSpPr/>
          <p:nvPr/>
        </p:nvSpPr>
        <p:spPr>
          <a:xfrm>
            <a:off x="2078359" y="3383756"/>
            <a:ext cx="553630" cy="46955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내용 개체 틀 13">
            <a:extLst>
              <a:ext uri="{FF2B5EF4-FFF2-40B4-BE49-F238E27FC236}">
                <a16:creationId xmlns:a16="http://schemas.microsoft.com/office/drawing/2014/main" id="{C6EF20FD-7187-4E6B-AE79-A7760EC48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500926"/>
              </p:ext>
            </p:extLst>
          </p:nvPr>
        </p:nvGraphicFramePr>
        <p:xfrm>
          <a:off x="968601" y="1418259"/>
          <a:ext cx="685800" cy="44005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75985992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Smoking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2486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1298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6915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6685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219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0135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8769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7918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0378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6646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6449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6899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9115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3271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4743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4878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289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7311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11259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307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625152"/>
                  </a:ext>
                </a:extLst>
              </a:tr>
            </a:tbl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9C63CCC3-3528-4370-B4FC-9D7F7A878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36479"/>
              </p:ext>
            </p:extLst>
          </p:nvPr>
        </p:nvGraphicFramePr>
        <p:xfrm>
          <a:off x="3193622" y="1418259"/>
          <a:ext cx="193357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Worksheet" r:id="rId3" imgW="1933565" imgH="4200525" progId="Excel.Sheet.12">
                  <p:embed/>
                </p:oleObj>
              </mc:Choice>
              <mc:Fallback>
                <p:oleObj name="Worksheet" r:id="rId3" imgW="1933565" imgH="4200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3622" y="1418259"/>
                        <a:ext cx="1933575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85317E9-1F50-4711-8978-2A3B916F9766}"/>
              </a:ext>
            </a:extLst>
          </p:cNvPr>
          <p:cNvSpPr txBox="1"/>
          <p:nvPr/>
        </p:nvSpPr>
        <p:spPr>
          <a:xfrm>
            <a:off x="4160409" y="909928"/>
            <a:ext cx="458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One-Hot-Encoding </a:t>
            </a:r>
            <a:r>
              <a:rPr lang="ko-KR" altLang="en-US" dirty="0"/>
              <a:t>및 정규분포화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9939E91-E0F9-46ED-B70C-F58C2A35E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39831"/>
              </p:ext>
            </p:extLst>
          </p:nvPr>
        </p:nvGraphicFramePr>
        <p:xfrm>
          <a:off x="6454330" y="1418259"/>
          <a:ext cx="678131" cy="4351347"/>
        </p:xfrm>
        <a:graphic>
          <a:graphicData uri="http://schemas.openxmlformats.org/drawingml/2006/table">
            <a:tbl>
              <a:tblPr/>
              <a:tblGrid>
                <a:gridCol w="678131">
                  <a:extLst>
                    <a:ext uri="{9D8B030D-6E8A-4147-A177-3AD203B41FA5}">
                      <a16:colId xmlns:a16="http://schemas.microsoft.com/office/drawing/2014/main" val="3057076253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BMI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34195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16.6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37257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20.34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60472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26.58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27914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24.21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54940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23.71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81759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28.87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58548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21.63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75593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31.64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81080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26.45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05182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40.69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9608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34.3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82020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28.71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3679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28.37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48171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28.15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1925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29.29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95046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29.18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39313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26.26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27590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22.59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91824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29.86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86842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18.13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285554"/>
                  </a:ext>
                </a:extLst>
              </a:tr>
            </a:tbl>
          </a:graphicData>
        </a:graphic>
      </p:graphicFrame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9D6B1C0-5D7F-4400-9702-EF54EB4B82DB}"/>
              </a:ext>
            </a:extLst>
          </p:cNvPr>
          <p:cNvSpPr/>
          <p:nvPr/>
        </p:nvSpPr>
        <p:spPr>
          <a:xfrm>
            <a:off x="8130975" y="3383756"/>
            <a:ext cx="553630" cy="46955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3A41696-7505-4B7E-AB7C-B90EF9C50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437413"/>
              </p:ext>
            </p:extLst>
          </p:nvPr>
        </p:nvGraphicFramePr>
        <p:xfrm>
          <a:off x="9154230" y="1418260"/>
          <a:ext cx="631611" cy="4400550"/>
        </p:xfrm>
        <a:graphic>
          <a:graphicData uri="http://schemas.openxmlformats.org/drawingml/2006/table">
            <a:tbl>
              <a:tblPr/>
              <a:tblGrid>
                <a:gridCol w="631611">
                  <a:extLst>
                    <a:ext uri="{9D8B030D-6E8A-4147-A177-3AD203B41FA5}">
                      <a16:colId xmlns:a16="http://schemas.microsoft.com/office/drawing/2014/main" val="379979271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BMI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243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-1.81895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9378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-1.23582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3695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-0.2629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2654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-0.63242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2990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-0.71038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9079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0.094152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0619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-1.03469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291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0.526042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6876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-0.28317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9779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1.937091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3973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0.940781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298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0.069206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5458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0.016194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870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-0.01811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4093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0.159637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871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0.142487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3751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-0.31279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9626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-0.88501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3714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0.24851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6085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-1.5804</a:t>
                      </a:r>
                    </a:p>
                  </a:txBody>
                  <a:tcPr marL="9418" marR="9418" marT="94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23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92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97C4B-1E05-4028-A14C-AF69440C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Heart Disease Data</a:t>
            </a:r>
            <a:endParaRPr lang="ko-KR" altLang="en-US" dirty="0"/>
          </a:p>
        </p:txBody>
      </p:sp>
      <p:sp>
        <p:nvSpPr>
          <p:cNvPr id="5" name="부제목 3">
            <a:extLst>
              <a:ext uri="{FF2B5EF4-FFF2-40B4-BE49-F238E27FC236}">
                <a16:creationId xmlns:a16="http://schemas.microsoft.com/office/drawing/2014/main" id="{9E75802E-BAA3-48F4-8D9E-5123FCCD915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sz="2200" i="0" dirty="0">
                <a:solidFill>
                  <a:schemeClr val="bg1"/>
                </a:solidFill>
              </a:rPr>
              <a:t>sigmoid, tanh, </a:t>
            </a:r>
            <a:r>
              <a:rPr lang="en-US" altLang="ko-KR" sz="2200" i="0" dirty="0" err="1">
                <a:solidFill>
                  <a:schemeClr val="bg1"/>
                </a:solidFill>
              </a:rPr>
              <a:t>relu</a:t>
            </a:r>
            <a:endParaRPr lang="en-US" altLang="ko-KR" sz="2200" i="0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CE9F5EC-344A-417E-9469-83C90F7D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62" y="1319032"/>
            <a:ext cx="4329261" cy="1353238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7A09B3A-C6CE-4730-8DC8-10C57801217A}"/>
              </a:ext>
            </a:extLst>
          </p:cNvPr>
          <p:cNvSpPr/>
          <p:nvPr/>
        </p:nvSpPr>
        <p:spPr>
          <a:xfrm>
            <a:off x="4190043" y="1693661"/>
            <a:ext cx="553630" cy="4442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0D85FF1-B024-4D61-9D50-F28C593F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92" y="5007109"/>
            <a:ext cx="4302744" cy="1353238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F62E5D72-E1CA-46F9-833D-EEC0104FB0C5}"/>
              </a:ext>
            </a:extLst>
          </p:cNvPr>
          <p:cNvSpPr/>
          <p:nvPr/>
        </p:nvSpPr>
        <p:spPr>
          <a:xfrm>
            <a:off x="4190043" y="3559945"/>
            <a:ext cx="553630" cy="4442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EF750C0-9232-4333-8CF8-A9D2A8640E66}"/>
              </a:ext>
            </a:extLst>
          </p:cNvPr>
          <p:cNvGrpSpPr/>
          <p:nvPr/>
        </p:nvGrpSpPr>
        <p:grpSpPr>
          <a:xfrm>
            <a:off x="631904" y="1268585"/>
            <a:ext cx="3234650" cy="1411570"/>
            <a:chOff x="1497536" y="1268585"/>
            <a:chExt cx="3234650" cy="141157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86DE606-4DEB-4DA3-B55E-660551F6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7536" y="1268585"/>
              <a:ext cx="3234650" cy="1411570"/>
            </a:xfrm>
            <a:prstGeom prst="rect">
              <a:avLst/>
            </a:prstGeom>
          </p:spPr>
        </p:pic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EE97F571-3234-4440-939F-1AE5BFEA0A1A}"/>
                </a:ext>
              </a:extLst>
            </p:cNvPr>
            <p:cNvCxnSpPr>
              <a:cxnSpLocks/>
            </p:cNvCxnSpPr>
            <p:nvPr/>
          </p:nvCxnSpPr>
          <p:spPr>
            <a:xfrm>
              <a:off x="4309272" y="1693661"/>
              <a:ext cx="30493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9118371-D169-46AF-8878-8F25C7F8D937}"/>
                </a:ext>
              </a:extLst>
            </p:cNvPr>
            <p:cNvCxnSpPr>
              <a:cxnSpLocks/>
            </p:cNvCxnSpPr>
            <p:nvPr/>
          </p:nvCxnSpPr>
          <p:spPr>
            <a:xfrm>
              <a:off x="3538438" y="1792665"/>
              <a:ext cx="30493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CE75D1D-3E60-4E19-A31A-261334F3C41D}"/>
                </a:ext>
              </a:extLst>
            </p:cNvPr>
            <p:cNvCxnSpPr>
              <a:cxnSpLocks/>
            </p:cNvCxnSpPr>
            <p:nvPr/>
          </p:nvCxnSpPr>
          <p:spPr>
            <a:xfrm>
              <a:off x="2957470" y="1685874"/>
              <a:ext cx="12612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3DEC947-9A30-42C6-948F-BC52E539A353}"/>
                </a:ext>
              </a:extLst>
            </p:cNvPr>
            <p:cNvCxnSpPr>
              <a:cxnSpLocks/>
            </p:cNvCxnSpPr>
            <p:nvPr/>
          </p:nvCxnSpPr>
          <p:spPr>
            <a:xfrm>
              <a:off x="3771436" y="2010210"/>
              <a:ext cx="18651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C763F0D-1EC8-43D2-B4DE-3E13F0E525DC}"/>
              </a:ext>
            </a:extLst>
          </p:cNvPr>
          <p:cNvGrpSpPr/>
          <p:nvPr/>
        </p:nvGrpSpPr>
        <p:grpSpPr>
          <a:xfrm>
            <a:off x="631904" y="3085977"/>
            <a:ext cx="3234650" cy="1446428"/>
            <a:chOff x="1497536" y="3085977"/>
            <a:chExt cx="3234650" cy="1446428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05781BD-2E0E-432C-A224-59FB6B6A3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7536" y="3085977"/>
              <a:ext cx="3234650" cy="1446428"/>
            </a:xfrm>
            <a:prstGeom prst="rect">
              <a:avLst/>
            </a:prstGeom>
          </p:spPr>
        </p:pic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40FFF427-00B5-46F7-9BB4-E261E4713E56}"/>
                </a:ext>
              </a:extLst>
            </p:cNvPr>
            <p:cNvCxnSpPr>
              <a:cxnSpLocks/>
            </p:cNvCxnSpPr>
            <p:nvPr/>
          </p:nvCxnSpPr>
          <p:spPr>
            <a:xfrm>
              <a:off x="4427692" y="3524967"/>
              <a:ext cx="18651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E7D55F65-C2C7-440B-99C6-0A9A313CEFC8}"/>
                </a:ext>
              </a:extLst>
            </p:cNvPr>
            <p:cNvCxnSpPr>
              <a:cxnSpLocks/>
            </p:cNvCxnSpPr>
            <p:nvPr/>
          </p:nvCxnSpPr>
          <p:spPr>
            <a:xfrm>
              <a:off x="3617670" y="3630990"/>
              <a:ext cx="18651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2A54578-BA99-4C5F-84B0-E5E9D96CD42B}"/>
              </a:ext>
            </a:extLst>
          </p:cNvPr>
          <p:cNvGrpSpPr/>
          <p:nvPr/>
        </p:nvGrpSpPr>
        <p:grpSpPr>
          <a:xfrm>
            <a:off x="631904" y="4925502"/>
            <a:ext cx="3234650" cy="1434845"/>
            <a:chOff x="1497536" y="4925502"/>
            <a:chExt cx="3234650" cy="1434845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C8523D0-E6C7-4571-AB7E-BABA53B7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7536" y="4925502"/>
              <a:ext cx="3234650" cy="1434845"/>
            </a:xfrm>
            <a:prstGeom prst="rect">
              <a:avLst/>
            </a:prstGeom>
          </p:spPr>
        </p:pic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59022C7-DE74-48AC-BB30-9088A52EAE27}"/>
                </a:ext>
              </a:extLst>
            </p:cNvPr>
            <p:cNvCxnSpPr>
              <a:cxnSpLocks/>
            </p:cNvCxnSpPr>
            <p:nvPr/>
          </p:nvCxnSpPr>
          <p:spPr>
            <a:xfrm>
              <a:off x="4427692" y="5339649"/>
              <a:ext cx="18651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C46D7E1-5D18-4819-9B77-3CFFB2DF179E}"/>
                </a:ext>
              </a:extLst>
            </p:cNvPr>
            <p:cNvCxnSpPr>
              <a:cxnSpLocks/>
            </p:cNvCxnSpPr>
            <p:nvPr/>
          </p:nvCxnSpPr>
          <p:spPr>
            <a:xfrm>
              <a:off x="3617670" y="5453115"/>
              <a:ext cx="18651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59BF7BAD-4A82-46BB-B501-F0259E3A95D8}"/>
              </a:ext>
            </a:extLst>
          </p:cNvPr>
          <p:cNvSpPr/>
          <p:nvPr/>
        </p:nvSpPr>
        <p:spPr>
          <a:xfrm>
            <a:off x="4203220" y="5369683"/>
            <a:ext cx="553630" cy="4442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C3DC446C-6911-4CD8-8067-4297C5511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492" y="3143619"/>
            <a:ext cx="4302744" cy="133114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2300ADA-191E-4BE3-862A-ADE4EABC11AE}"/>
              </a:ext>
            </a:extLst>
          </p:cNvPr>
          <p:cNvSpPr txBox="1"/>
          <p:nvPr/>
        </p:nvSpPr>
        <p:spPr>
          <a:xfrm>
            <a:off x="9732352" y="3408581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큰 차이 </a:t>
            </a:r>
            <a:r>
              <a:rPr lang="en-US" altLang="ko-KR" sz="3200" b="1" dirty="0"/>
              <a:t>X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11119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97C4B-1E05-4028-A14C-AF69440C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Heart Disease Data</a:t>
            </a:r>
            <a:endParaRPr lang="ko-KR" altLang="en-US" dirty="0"/>
          </a:p>
        </p:txBody>
      </p:sp>
      <p:sp>
        <p:nvSpPr>
          <p:cNvPr id="5" name="부제목 3">
            <a:extLst>
              <a:ext uri="{FF2B5EF4-FFF2-40B4-BE49-F238E27FC236}">
                <a16:creationId xmlns:a16="http://schemas.microsoft.com/office/drawing/2014/main" id="{9E75802E-BAA3-48F4-8D9E-5123FCCD915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sz="2200" i="0" dirty="0">
                <a:solidFill>
                  <a:schemeClr val="bg1"/>
                </a:solidFill>
              </a:rPr>
              <a:t>sigmoid, tanh, </a:t>
            </a:r>
            <a:r>
              <a:rPr lang="en-US" altLang="ko-KR" sz="2200" i="0" dirty="0" err="1">
                <a:solidFill>
                  <a:schemeClr val="bg1"/>
                </a:solidFill>
              </a:rPr>
              <a:t>relu</a:t>
            </a:r>
            <a:endParaRPr lang="en-US" altLang="ko-KR" sz="2200" i="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10B881-D23A-4E38-9442-EF7BDDDE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755" y="3063122"/>
            <a:ext cx="7391400" cy="847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3F1B2B-01C4-441E-9ECE-459B3CAA5BD1}"/>
              </a:ext>
            </a:extLst>
          </p:cNvPr>
          <p:cNvSpPr txBox="1"/>
          <p:nvPr/>
        </p:nvSpPr>
        <p:spPr>
          <a:xfrm>
            <a:off x="608379" y="3225375"/>
            <a:ext cx="93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tanh</a:t>
            </a:r>
            <a:endParaRPr lang="ko-KR" alt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28412F-7839-4E1D-AD3E-34BD924222B6}"/>
              </a:ext>
            </a:extLst>
          </p:cNvPr>
          <p:cNvSpPr txBox="1"/>
          <p:nvPr/>
        </p:nvSpPr>
        <p:spPr>
          <a:xfrm>
            <a:off x="402786" y="1898518"/>
            <a:ext cx="13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sigmoid</a:t>
            </a:r>
            <a:endParaRPr lang="ko-KR" altLang="en-US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350333-B420-48C2-92C8-52C06B5222E3}"/>
              </a:ext>
            </a:extLst>
          </p:cNvPr>
          <p:cNvSpPr txBox="1"/>
          <p:nvPr/>
        </p:nvSpPr>
        <p:spPr>
          <a:xfrm>
            <a:off x="693723" y="4552232"/>
            <a:ext cx="93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/>
              <a:t>relu</a:t>
            </a:r>
            <a:endParaRPr lang="en-US" altLang="ko-KR" sz="2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BC054B-F9A1-45F3-B433-D1930CBC0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280" y="1717216"/>
            <a:ext cx="7391400" cy="88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F43B96-D86A-4C53-9151-FAD3F5DC9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755" y="4436263"/>
            <a:ext cx="7400925" cy="847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A764B2-F708-4400-80B3-3AF8B0B1B369}"/>
              </a:ext>
            </a:extLst>
          </p:cNvPr>
          <p:cNvSpPr txBox="1"/>
          <p:nvPr/>
        </p:nvSpPr>
        <p:spPr>
          <a:xfrm>
            <a:off x="9670533" y="3181663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큰 차이 </a:t>
            </a:r>
            <a:r>
              <a:rPr lang="en-US" altLang="ko-KR" sz="3200" b="1" dirty="0"/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70954A-E39C-44AD-83A4-29473248FA40}"/>
              </a:ext>
            </a:extLst>
          </p:cNvPr>
          <p:cNvSpPr txBox="1"/>
          <p:nvPr/>
        </p:nvSpPr>
        <p:spPr>
          <a:xfrm>
            <a:off x="6303310" y="5603192"/>
            <a:ext cx="554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BUT, </a:t>
            </a:r>
            <a:r>
              <a:rPr lang="en-US" altLang="ko-KR" sz="2400" b="1" dirty="0" err="1"/>
              <a:t>relu</a:t>
            </a:r>
            <a:r>
              <a:rPr lang="ko-KR" altLang="en-US" sz="2400" b="1" dirty="0"/>
              <a:t>에서 실행시간이 제일 </a:t>
            </a:r>
            <a:r>
              <a:rPr lang="ko-KR" altLang="en-US" sz="2400" b="1" dirty="0" err="1"/>
              <a:t>적게걸림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7000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97C4B-1E05-4028-A14C-AF69440C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Heart Disease Data</a:t>
            </a:r>
            <a:endParaRPr lang="ko-KR" altLang="en-US" dirty="0"/>
          </a:p>
        </p:txBody>
      </p:sp>
      <p:sp>
        <p:nvSpPr>
          <p:cNvPr id="5" name="부제목 3">
            <a:extLst>
              <a:ext uri="{FF2B5EF4-FFF2-40B4-BE49-F238E27FC236}">
                <a16:creationId xmlns:a16="http://schemas.microsoft.com/office/drawing/2014/main" id="{9E75802E-BAA3-48F4-8D9E-5123FCCD915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en-US" altLang="ko-KR" sz="2200" i="0" dirty="0" err="1">
                <a:solidFill>
                  <a:schemeClr val="bg1"/>
                </a:solidFill>
              </a:rPr>
              <a:t>hidden_layer</a:t>
            </a:r>
            <a:r>
              <a:rPr lang="en-US" altLang="ko-KR" sz="2200" i="0" dirty="0">
                <a:solidFill>
                  <a:schemeClr val="bg1"/>
                </a:solidFill>
              </a:rPr>
              <a:t> unit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28412F-7839-4E1D-AD3E-34BD924222B6}"/>
              </a:ext>
            </a:extLst>
          </p:cNvPr>
          <p:cNvSpPr txBox="1"/>
          <p:nvPr/>
        </p:nvSpPr>
        <p:spPr>
          <a:xfrm>
            <a:off x="1720740" y="1559870"/>
            <a:ext cx="169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unit = 25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35B501-1F4D-431E-8D38-B292052B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183" y="1388092"/>
            <a:ext cx="7419975" cy="866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F72184-0889-44CF-A196-7C40F765D9DE}"/>
              </a:ext>
            </a:extLst>
          </p:cNvPr>
          <p:cNvSpPr txBox="1"/>
          <p:nvPr/>
        </p:nvSpPr>
        <p:spPr>
          <a:xfrm>
            <a:off x="1720740" y="2905778"/>
            <a:ext cx="169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unit = 50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39264-6BD1-498B-8E52-06135DB7AC2E}"/>
              </a:ext>
            </a:extLst>
          </p:cNvPr>
          <p:cNvSpPr txBox="1"/>
          <p:nvPr/>
        </p:nvSpPr>
        <p:spPr>
          <a:xfrm>
            <a:off x="1720740" y="4230763"/>
            <a:ext cx="169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unit = 75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7E1EF-938D-46E0-BC6B-E47134655CB8}"/>
              </a:ext>
            </a:extLst>
          </p:cNvPr>
          <p:cNvSpPr txBox="1"/>
          <p:nvPr/>
        </p:nvSpPr>
        <p:spPr>
          <a:xfrm>
            <a:off x="1711215" y="5467570"/>
            <a:ext cx="169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unit = 100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E15077-C6E4-4FB0-8228-E902FFA08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183" y="2748288"/>
            <a:ext cx="7429500" cy="838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485728-F500-4511-9E7B-E1FD8E0A2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183" y="4063748"/>
            <a:ext cx="7410450" cy="8572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152FA1-EAEB-4405-AE51-C2DB91F9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183" y="5295792"/>
            <a:ext cx="74295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7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BC6949AF-EF8D-4E13-A448-4ED6F004F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87" y="190998"/>
            <a:ext cx="11440887" cy="850006"/>
          </a:xfrm>
        </p:spPr>
        <p:txBody>
          <a:bodyPr>
            <a:normAutofit/>
          </a:bodyPr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19" name="부제목 3">
            <a:extLst>
              <a:ext uri="{FF2B5EF4-FFF2-40B4-BE49-F238E27FC236}">
                <a16:creationId xmlns:a16="http://schemas.microsoft.com/office/drawing/2014/main" id="{C018A17D-D369-4E10-85BF-14B743D0FFE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endParaRPr lang="en-US" altLang="ko-KR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59EA5D0-36E7-4AEA-953C-E72DC8621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97" y="1321951"/>
            <a:ext cx="11440887" cy="4652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en-US" altLang="ko-KR" sz="2400" dirty="0"/>
              <a:t>XOR</a:t>
            </a:r>
            <a:r>
              <a:rPr lang="ko-KR" altLang="en-US" sz="2400" dirty="0"/>
              <a:t> 예제</a:t>
            </a:r>
            <a:endParaRPr lang="en-US" altLang="ko-KR" sz="2400" dirty="0"/>
          </a:p>
          <a:p>
            <a:pPr lvl="1"/>
            <a:r>
              <a:rPr lang="en-US" altLang="ko-KR" sz="2200" dirty="0"/>
              <a:t>NUMPY</a:t>
            </a:r>
          </a:p>
          <a:p>
            <a:pPr lvl="1"/>
            <a:r>
              <a:rPr lang="en-US" altLang="ko-KR" sz="2200" dirty="0" err="1"/>
              <a:t>SKLearn</a:t>
            </a:r>
            <a:endParaRPr lang="en-US" altLang="ko-KR" sz="2200" dirty="0"/>
          </a:p>
          <a:p>
            <a:pPr lvl="1"/>
            <a:r>
              <a:rPr lang="en-US" altLang="ko-KR" sz="2200" dirty="0" err="1"/>
              <a:t>Keras</a:t>
            </a:r>
            <a:endParaRPr lang="en-US" altLang="ko-KR" sz="2200" dirty="0"/>
          </a:p>
          <a:p>
            <a:endParaRPr lang="en-US" altLang="ko-KR" sz="2400" dirty="0"/>
          </a:p>
          <a:p>
            <a:r>
              <a:rPr lang="en-US" altLang="ko-KR" sz="2400" dirty="0"/>
              <a:t>Heart Disease Data </a:t>
            </a:r>
            <a:r>
              <a:rPr lang="ko-KR" altLang="en-US" sz="2400" dirty="0"/>
              <a:t>예제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1753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E88E4-6540-3C41-A306-44226D07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87" y="216398"/>
            <a:ext cx="11440887" cy="850006"/>
          </a:xfrm>
        </p:spPr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BF902-4849-D446-BBCD-3B8E882A5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XOR with NUMPY</a:t>
            </a:r>
          </a:p>
          <a:p>
            <a:endParaRPr lang="en-US" altLang="ko-KR" sz="2800" dirty="0"/>
          </a:p>
          <a:p>
            <a:r>
              <a:rPr lang="en-US" altLang="ko-KR" sz="2800" dirty="0"/>
              <a:t>XOR with </a:t>
            </a:r>
            <a:r>
              <a:rPr lang="en-US" altLang="ko-KR" sz="2800" dirty="0" err="1"/>
              <a:t>SKLearn</a:t>
            </a:r>
            <a:endParaRPr lang="en-US" altLang="ko-KR" sz="2800" dirty="0"/>
          </a:p>
          <a:p>
            <a:endParaRPr kumimoji="1" lang="en-US" altLang="en-US" sz="2800" dirty="0"/>
          </a:p>
          <a:p>
            <a:r>
              <a:rPr lang="en-US" altLang="ko-KR" sz="2800" dirty="0"/>
              <a:t>XOR with </a:t>
            </a:r>
            <a:r>
              <a:rPr lang="en-US" altLang="ko-KR" sz="2800" dirty="0" err="1"/>
              <a:t>Keras</a:t>
            </a:r>
            <a:endParaRPr lang="en-US" altLang="ko-KR" sz="2800" dirty="0"/>
          </a:p>
          <a:p>
            <a:endParaRPr kumimoji="1" lang="en-US" altLang="en-US" sz="2800" dirty="0"/>
          </a:p>
          <a:p>
            <a:r>
              <a:rPr lang="en-US" altLang="ko-KR" sz="2800" dirty="0"/>
              <a:t>Heart Disease Data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068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5AC5-686C-4411-973B-0E43CA6B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with NUMPY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6BFB4F6-D850-4571-A259-8DFAB2C98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408" y="1345121"/>
            <a:ext cx="5004523" cy="4967287"/>
          </a:xfrm>
        </p:spPr>
      </p:pic>
      <p:sp>
        <p:nvSpPr>
          <p:cNvPr id="4" name="부제목 3">
            <a:extLst>
              <a:ext uri="{FF2B5EF4-FFF2-40B4-BE49-F238E27FC236}">
                <a16:creationId xmlns:a16="http://schemas.microsoft.com/office/drawing/2014/main" id="{64CE4F29-5068-4FF0-A646-8BF4DB8BDFE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D287E3-E532-4CA6-AC65-5FAA954D7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91" y="1345121"/>
            <a:ext cx="3968218" cy="49672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5F320D-423A-489F-8D4B-C93784C20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243" y="2707386"/>
            <a:ext cx="2114550" cy="89535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6BE33D9-DA66-4EB3-89A1-38E7A6FF3F6E}"/>
              </a:ext>
            </a:extLst>
          </p:cNvPr>
          <p:cNvCxnSpPr/>
          <p:nvPr/>
        </p:nvCxnSpPr>
        <p:spPr>
          <a:xfrm>
            <a:off x="6123228" y="1834776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23CBFD0-3F29-43ED-991E-280BE7FC708D}"/>
              </a:ext>
            </a:extLst>
          </p:cNvPr>
          <p:cNvCxnSpPr>
            <a:cxnSpLocks/>
          </p:cNvCxnSpPr>
          <p:nvPr/>
        </p:nvCxnSpPr>
        <p:spPr>
          <a:xfrm>
            <a:off x="6123228" y="2088776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B1924C-6D95-4188-AFC9-FE1869017595}"/>
              </a:ext>
            </a:extLst>
          </p:cNvPr>
          <p:cNvCxnSpPr>
            <a:cxnSpLocks/>
          </p:cNvCxnSpPr>
          <p:nvPr/>
        </p:nvCxnSpPr>
        <p:spPr>
          <a:xfrm>
            <a:off x="6407111" y="3696447"/>
            <a:ext cx="2745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36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표 63">
            <a:extLst>
              <a:ext uri="{FF2B5EF4-FFF2-40B4-BE49-F238E27FC236}">
                <a16:creationId xmlns:a16="http://schemas.microsoft.com/office/drawing/2014/main" id="{CC075271-2C3C-416D-8609-8C59E718A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878658"/>
              </p:ext>
            </p:extLst>
          </p:nvPr>
        </p:nvGraphicFramePr>
        <p:xfrm>
          <a:off x="570235" y="856536"/>
          <a:ext cx="11273439" cy="548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64">
                  <a:extLst>
                    <a:ext uri="{9D8B030D-6E8A-4147-A177-3AD203B41FA5}">
                      <a16:colId xmlns:a16="http://schemas.microsoft.com/office/drawing/2014/main" val="2397919943"/>
                    </a:ext>
                  </a:extLst>
                </a:gridCol>
                <a:gridCol w="5139328">
                  <a:extLst>
                    <a:ext uri="{9D8B030D-6E8A-4147-A177-3AD203B41FA5}">
                      <a16:colId xmlns:a16="http://schemas.microsoft.com/office/drawing/2014/main" val="4115559345"/>
                    </a:ext>
                  </a:extLst>
                </a:gridCol>
                <a:gridCol w="5162547">
                  <a:extLst>
                    <a:ext uri="{9D8B030D-6E8A-4147-A177-3AD203B41FA5}">
                      <a16:colId xmlns:a16="http://schemas.microsoft.com/office/drawing/2014/main" val="3691123769"/>
                    </a:ext>
                  </a:extLst>
                </a:gridCol>
              </a:tblGrid>
              <a:tr h="32840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은닉층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유닛개수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은닉층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유닛개수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068960"/>
                  </a:ext>
                </a:extLst>
              </a:tr>
              <a:tr h="2107857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reLu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44835"/>
                  </a:ext>
                </a:extLst>
              </a:tr>
              <a:tr h="3912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20%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845316"/>
                  </a:ext>
                </a:extLst>
              </a:tr>
              <a:tr h="2258897">
                <a:tc rowSpan="2"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tanh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97818"/>
                  </a:ext>
                </a:extLst>
              </a:tr>
              <a:tr h="3270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20%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정확도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70%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4486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ED75790C-84E6-4C8E-8839-20C2CC7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with </a:t>
            </a:r>
            <a:r>
              <a:rPr lang="en-US" altLang="ko-KR" dirty="0" err="1"/>
              <a:t>SKLearn</a:t>
            </a:r>
            <a:endParaRPr lang="ko-KR" altLang="en-US" dirty="0"/>
          </a:p>
        </p:txBody>
      </p:sp>
      <p:pic>
        <p:nvPicPr>
          <p:cNvPr id="44" name="내용 개체 틀 43">
            <a:extLst>
              <a:ext uri="{FF2B5EF4-FFF2-40B4-BE49-F238E27FC236}">
                <a16:creationId xmlns:a16="http://schemas.microsoft.com/office/drawing/2014/main" id="{84B73645-0058-43FB-A6D4-7E3735C2C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2636" y="1269473"/>
            <a:ext cx="3793651" cy="1989013"/>
          </a:xfr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85CA365-B1D6-47C5-B81C-501EE3747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383" y="1300058"/>
            <a:ext cx="3831932" cy="199485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7DC20FE-12BE-4941-9085-65DB05DE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442" y="1298774"/>
            <a:ext cx="758634" cy="19902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37AC199-4AEB-4CB9-89EB-0608C1DC6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8832" y="1269473"/>
            <a:ext cx="722933" cy="199029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2F906FF-9A3F-47F0-BCB8-76BBB5E55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557" y="3932123"/>
            <a:ext cx="3828958" cy="197605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8332F5F-6C58-40FA-82AF-482FD8FF3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636" y="3932124"/>
            <a:ext cx="3793650" cy="197202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615628E-437D-4A66-94F5-76EF472B3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8832" y="3932123"/>
            <a:ext cx="744928" cy="1963105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1F05885-4DC2-426B-AE46-FF4EDEE70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9218" y="3941648"/>
            <a:ext cx="731858" cy="198137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6A1E65B-2831-4F80-BAAA-52587791D5D9}"/>
              </a:ext>
            </a:extLst>
          </p:cNvPr>
          <p:cNvSpPr txBox="1"/>
          <p:nvPr/>
        </p:nvSpPr>
        <p:spPr>
          <a:xfrm>
            <a:off x="1087718" y="6457890"/>
            <a:ext cx="6311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공식 문서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https://scikit-learn.org/stable/modules/generated/sklearn.neural_network.MLPClassifier.html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9763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0A306-7196-4846-9D7E-CDD40791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with </a:t>
            </a:r>
            <a:r>
              <a:rPr lang="en-US" altLang="ko-KR" dirty="0" err="1"/>
              <a:t>SKLearn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F2D24-3F95-4BCB-B4AF-B23C405F4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100</a:t>
            </a:r>
            <a:r>
              <a:rPr lang="ko-KR" altLang="en-US" dirty="0"/>
              <a:t>번 </a:t>
            </a:r>
            <a:r>
              <a:rPr lang="ko-KR" altLang="en-US" dirty="0" err="1"/>
              <a:t>실행중</a:t>
            </a:r>
            <a:r>
              <a:rPr lang="ko-KR" altLang="en-US" dirty="0"/>
              <a:t> 정확도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유닛 개수 </a:t>
            </a:r>
            <a:r>
              <a:rPr lang="en-US" altLang="ko-KR" dirty="0"/>
              <a:t>: 2, </a:t>
            </a:r>
            <a:r>
              <a:rPr lang="ko-KR" altLang="en-US" dirty="0"/>
              <a:t>정확도 </a:t>
            </a:r>
            <a:r>
              <a:rPr lang="en-US" altLang="ko-KR" dirty="0"/>
              <a:t>: 31%</a:t>
            </a:r>
          </a:p>
          <a:p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유닛 개수 </a:t>
            </a:r>
            <a:r>
              <a:rPr lang="en-US" altLang="ko-KR" dirty="0"/>
              <a:t>: 3, </a:t>
            </a:r>
            <a:r>
              <a:rPr lang="ko-KR" altLang="en-US" dirty="0"/>
              <a:t>정확도 </a:t>
            </a:r>
            <a:r>
              <a:rPr lang="en-US" altLang="ko-KR" dirty="0"/>
              <a:t>: 75%</a:t>
            </a:r>
          </a:p>
          <a:p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유닛 개수 </a:t>
            </a:r>
            <a:r>
              <a:rPr lang="en-US" altLang="ko-KR" dirty="0"/>
              <a:t>: 4, </a:t>
            </a:r>
            <a:r>
              <a:rPr lang="ko-KR" altLang="en-US" dirty="0"/>
              <a:t>정확도 </a:t>
            </a:r>
            <a:r>
              <a:rPr lang="en-US" altLang="ko-KR" dirty="0"/>
              <a:t>: 84%</a:t>
            </a:r>
          </a:p>
          <a:p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유닛 개수 </a:t>
            </a:r>
            <a:r>
              <a:rPr lang="en-US" altLang="ko-KR" dirty="0"/>
              <a:t>: 5, </a:t>
            </a:r>
            <a:r>
              <a:rPr lang="ko-KR" altLang="en-US" dirty="0"/>
              <a:t>정확도 </a:t>
            </a:r>
            <a:r>
              <a:rPr lang="en-US" altLang="ko-KR" dirty="0"/>
              <a:t>: 92%</a:t>
            </a:r>
          </a:p>
          <a:p>
            <a:endParaRPr lang="en-US" altLang="ko-KR" dirty="0"/>
          </a:p>
          <a:p>
            <a:r>
              <a:rPr lang="ko-KR" altLang="en-US" dirty="0" err="1"/>
              <a:t>은닉층</a:t>
            </a:r>
            <a:r>
              <a:rPr lang="ko-KR" altLang="en-US" dirty="0"/>
              <a:t> 유닛 개수 </a:t>
            </a:r>
            <a:r>
              <a:rPr lang="en-US" altLang="ko-KR" dirty="0"/>
              <a:t>: 6, </a:t>
            </a:r>
            <a:r>
              <a:rPr lang="ko-KR" altLang="en-US" dirty="0"/>
              <a:t>정확도 </a:t>
            </a:r>
            <a:r>
              <a:rPr lang="en-US" altLang="ko-KR" dirty="0"/>
              <a:t>: 96%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6C1867DA-8BFC-4FCA-B4FB-FC6FA0D1513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30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5790C-84E6-4C8E-8839-20C2CC7E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A1E65B-2831-4F80-BAAA-52587791D5D9}"/>
              </a:ext>
            </a:extLst>
          </p:cNvPr>
          <p:cNvSpPr txBox="1"/>
          <p:nvPr/>
        </p:nvSpPr>
        <p:spPr>
          <a:xfrm>
            <a:off x="1087718" y="6457890"/>
            <a:ext cx="6311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공식 문서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https://scikit-learn.org/stable/modules/generated/sklearn.neural_network.MLPClassifier.html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1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926F5FF-014F-4BEE-BDA7-0AAD32372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430" y="1041004"/>
            <a:ext cx="4843229" cy="2470466"/>
          </a:xfr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78312C4-86C4-4ACA-97DB-B05FD37E2773}"/>
              </a:ext>
            </a:extLst>
          </p:cNvPr>
          <p:cNvCxnSpPr>
            <a:cxnSpLocks/>
          </p:cNvCxnSpPr>
          <p:nvPr/>
        </p:nvCxnSpPr>
        <p:spPr>
          <a:xfrm>
            <a:off x="4975746" y="2868705"/>
            <a:ext cx="229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7F6C967-F65E-450D-BDAA-AF3FEC78BF3C}"/>
              </a:ext>
            </a:extLst>
          </p:cNvPr>
          <p:cNvCxnSpPr>
            <a:cxnSpLocks/>
          </p:cNvCxnSpPr>
          <p:nvPr/>
        </p:nvCxnSpPr>
        <p:spPr>
          <a:xfrm>
            <a:off x="3968710" y="3021106"/>
            <a:ext cx="229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9CF8DC0-68F1-417F-9897-725432E6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18" y="1744196"/>
            <a:ext cx="542925" cy="895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44D9E5-697D-4229-9F6F-6EE228EB1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0" y="3818964"/>
            <a:ext cx="4843229" cy="23510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53F8DF-FA10-4E63-91F6-DBD205C13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654" y="4411673"/>
            <a:ext cx="1152525" cy="89535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348716A-1177-4DB5-8586-47A934979CE0}"/>
              </a:ext>
            </a:extLst>
          </p:cNvPr>
          <p:cNvCxnSpPr>
            <a:cxnSpLocks/>
          </p:cNvCxnSpPr>
          <p:nvPr/>
        </p:nvCxnSpPr>
        <p:spPr>
          <a:xfrm>
            <a:off x="4798113" y="5567081"/>
            <a:ext cx="4120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C92DAD-FD01-49B9-886D-F665C90A2826}"/>
              </a:ext>
            </a:extLst>
          </p:cNvPr>
          <p:cNvCxnSpPr>
            <a:cxnSpLocks/>
          </p:cNvCxnSpPr>
          <p:nvPr/>
        </p:nvCxnSpPr>
        <p:spPr>
          <a:xfrm>
            <a:off x="3831251" y="5713504"/>
            <a:ext cx="4120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딥러닝-3.4. 활성화함수(5)-렐루 함수(ReLU)">
            <a:extLst>
              <a:ext uri="{FF2B5EF4-FFF2-40B4-BE49-F238E27FC236}">
                <a16:creationId xmlns:a16="http://schemas.microsoft.com/office/drawing/2014/main" id="{2CD63341-8FF0-4EB7-897A-A96661E6F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495" y="942359"/>
            <a:ext cx="3174959" cy="266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15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35D06-F8A5-4280-B859-D0413980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Heart Disease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17019-A688-437C-ABF3-527536BC8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07" y="1199149"/>
            <a:ext cx="11440887" cy="4967256"/>
          </a:xfrm>
        </p:spPr>
        <p:txBody>
          <a:bodyPr/>
          <a:lstStyle/>
          <a:p>
            <a:r>
              <a:rPr lang="en-US" altLang="ko-KR" dirty="0"/>
              <a:t>https://www.kaggle.com/datasets/kamilpytlak/personal-key-indicators-of-heart-disease?datasetId=1936563&amp;searchQuery=mlp</a:t>
            </a:r>
          </a:p>
          <a:p>
            <a:endParaRPr lang="en-US" altLang="ko-KR" dirty="0"/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D1DB9B8D-D846-4EEC-9EFC-CDAE1B7525C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ko-KR" altLang="en-US" sz="2200" i="0" dirty="0">
                <a:solidFill>
                  <a:schemeClr val="bg1"/>
                </a:solidFill>
              </a:rPr>
              <a:t>데이터 설명</a:t>
            </a:r>
            <a:endParaRPr lang="en-US" altLang="ko-KR" sz="2200" i="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3DF2B7-8FAC-4D43-B9FC-3D84DDBE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82" y="1815451"/>
            <a:ext cx="9376964" cy="468289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03D921-EAA4-4CD0-AC1F-6851207321ED}"/>
              </a:ext>
            </a:extLst>
          </p:cNvPr>
          <p:cNvSpPr/>
          <p:nvPr/>
        </p:nvSpPr>
        <p:spPr>
          <a:xfrm>
            <a:off x="1361275" y="2605456"/>
            <a:ext cx="661206" cy="3870968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13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35D06-F8A5-4280-B859-D0413980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Heart Disease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17019-A688-437C-ABF3-527536BC8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86" y="1199149"/>
            <a:ext cx="11440887" cy="4967256"/>
          </a:xfrm>
        </p:spPr>
        <p:txBody>
          <a:bodyPr/>
          <a:lstStyle/>
          <a:p>
            <a:r>
              <a:rPr lang="en-US" altLang="ko-KR" dirty="0"/>
              <a:t>heart_2020_cleaned.csv, 319795 X 18, target </a:t>
            </a:r>
            <a:r>
              <a:rPr lang="en-US" altLang="ko-KR" dirty="0" err="1"/>
              <a:t>lable</a:t>
            </a:r>
            <a:r>
              <a:rPr lang="en-US" altLang="ko-KR" dirty="0"/>
              <a:t> : </a:t>
            </a:r>
            <a:r>
              <a:rPr lang="en-US" altLang="ko-KR" dirty="0" err="1"/>
              <a:t>HeartDisease</a:t>
            </a:r>
            <a:endParaRPr lang="en-US" altLang="ko-KR" dirty="0"/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D1DB9B8D-D846-4EEC-9EFC-CDAE1B7525C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ko-KR" altLang="en-US" sz="2200" i="0" dirty="0">
                <a:solidFill>
                  <a:schemeClr val="bg1"/>
                </a:solidFill>
              </a:rPr>
              <a:t>데이터 설명</a:t>
            </a:r>
            <a:endParaRPr lang="en-US" altLang="ko-KR" sz="2200" i="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B7B9ED-C50F-4A25-BFAA-3A70F319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54" y="1699257"/>
            <a:ext cx="9054552" cy="46726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A575083-83E3-4D19-BE53-7336136B0E12}"/>
              </a:ext>
            </a:extLst>
          </p:cNvPr>
          <p:cNvSpPr/>
          <p:nvPr/>
        </p:nvSpPr>
        <p:spPr>
          <a:xfrm>
            <a:off x="1662394" y="1699257"/>
            <a:ext cx="540175" cy="467266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1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897C4B-1E05-4028-A14C-AF69440C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Heart Disease Data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8C1E467-960D-4F76-BC91-E7D30989D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63" y="3045663"/>
            <a:ext cx="4823581" cy="1256849"/>
          </a:xfrm>
        </p:spPr>
      </p:pic>
      <p:sp>
        <p:nvSpPr>
          <p:cNvPr id="5" name="부제목 3">
            <a:extLst>
              <a:ext uri="{FF2B5EF4-FFF2-40B4-BE49-F238E27FC236}">
                <a16:creationId xmlns:a16="http://schemas.microsoft.com/office/drawing/2014/main" id="{9E75802E-BAA3-48F4-8D9E-5123FCCD9151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02786" y="867210"/>
            <a:ext cx="11440887" cy="331939"/>
          </a:xfr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ko-KR" altLang="en-US" sz="2200" i="0" dirty="0">
                <a:solidFill>
                  <a:schemeClr val="bg1"/>
                </a:solidFill>
              </a:rPr>
              <a:t>데이터 </a:t>
            </a:r>
            <a:r>
              <a:rPr lang="ko-KR" altLang="en-US" sz="2200" i="0" dirty="0" err="1">
                <a:solidFill>
                  <a:schemeClr val="bg1"/>
                </a:solidFill>
              </a:rPr>
              <a:t>전처리</a:t>
            </a:r>
            <a:endParaRPr lang="en-US" altLang="ko-KR" sz="2200" i="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DDCF7-7AE8-463B-8961-291DAFA61948}"/>
              </a:ext>
            </a:extLst>
          </p:cNvPr>
          <p:cNvSpPr txBox="1"/>
          <p:nvPr/>
        </p:nvSpPr>
        <p:spPr>
          <a:xfrm>
            <a:off x="6384958" y="3232649"/>
            <a:ext cx="26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csv import</a:t>
            </a:r>
          </a:p>
          <a:p>
            <a:r>
              <a:rPr lang="en-US" altLang="ko-KR" dirty="0"/>
              <a:t>test : train = 3 : 7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BA679B-7570-4207-A2FF-39802EF1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38" y="1671181"/>
            <a:ext cx="481965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8F5FF-1218-42EB-9245-927FEBF57384}"/>
              </a:ext>
            </a:extLst>
          </p:cNvPr>
          <p:cNvSpPr txBox="1"/>
          <p:nvPr/>
        </p:nvSpPr>
        <p:spPr>
          <a:xfrm>
            <a:off x="6384959" y="1797996"/>
            <a:ext cx="266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module import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CC138-1590-4B1D-9EA7-82D2CD36D366}"/>
              </a:ext>
            </a:extLst>
          </p:cNvPr>
          <p:cNvSpPr txBox="1"/>
          <p:nvPr/>
        </p:nvSpPr>
        <p:spPr>
          <a:xfrm>
            <a:off x="6384958" y="5100049"/>
            <a:ext cx="266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One-Hot-Encoding </a:t>
            </a:r>
            <a:r>
              <a:rPr lang="ko-KR" altLang="en-US" dirty="0"/>
              <a:t>및 정규분포화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30431-6855-4020-81FE-24D7F1B03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15" y="4665976"/>
            <a:ext cx="44862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2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6617</TotalTime>
  <Words>378</Words>
  <Application>Microsoft Office PowerPoint</Application>
  <PresentationFormat>와이드스크린</PresentationFormat>
  <Paragraphs>147</Paragraphs>
  <Slides>14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 Unicode MS</vt:lpstr>
      <vt:lpstr>맑은 고딕</vt:lpstr>
      <vt:lpstr>Arial</vt:lpstr>
      <vt:lpstr>Calibri</vt:lpstr>
      <vt:lpstr>Calibri Light</vt:lpstr>
      <vt:lpstr>Office 테마</vt:lpstr>
      <vt:lpstr>Microsoft Excel 워크시트</vt:lpstr>
      <vt:lpstr>MLP 예제 및 실습 과정</vt:lpstr>
      <vt:lpstr>목차</vt:lpstr>
      <vt:lpstr>XOR with NUMPY</vt:lpstr>
      <vt:lpstr>XOR with SKLearn</vt:lpstr>
      <vt:lpstr>XOR with SKLearn</vt:lpstr>
      <vt:lpstr>XOR with Keras</vt:lpstr>
      <vt:lpstr>Heart Disease Data</vt:lpstr>
      <vt:lpstr>Heart Disease Data</vt:lpstr>
      <vt:lpstr>Heart Disease Data</vt:lpstr>
      <vt:lpstr>Heart Disease Data</vt:lpstr>
      <vt:lpstr>Heart Disease Data</vt:lpstr>
      <vt:lpstr>Heart Disease Data</vt:lpstr>
      <vt:lpstr>Heart Disease Data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Taigon</dc:creator>
  <cp:lastModifiedBy>윤 상현</cp:lastModifiedBy>
  <cp:revision>1492</cp:revision>
  <dcterms:created xsi:type="dcterms:W3CDTF">2016-09-18T22:32:29Z</dcterms:created>
  <dcterms:modified xsi:type="dcterms:W3CDTF">2022-04-11T17:30:02Z</dcterms:modified>
  <cp:version>1000.0000.01</cp:version>
</cp:coreProperties>
</file>